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64" r:id="rId3"/>
    <p:sldId id="257" r:id="rId4"/>
    <p:sldId id="258" r:id="rId5"/>
    <p:sldId id="259" r:id="rId6"/>
    <p:sldId id="260" r:id="rId7"/>
    <p:sldId id="261" r:id="rId8"/>
    <p:sldId id="265" r:id="rId9"/>
    <p:sldId id="266" r:id="rId10"/>
    <p:sldId id="269" r:id="rId11"/>
    <p:sldId id="268" r:id="rId12"/>
    <p:sldId id="262" r:id="rId13"/>
    <p:sldId id="263" r:id="rId14"/>
    <p:sldId id="267"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1932"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4438B4-A772-4CE0-B43F-98DDEDE21894}" type="datetimeFigureOut">
              <a:rPr lang="en-US" smtClean="0"/>
              <a:t>12/12/2018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A90A8-4EC4-4E32-9819-C4FBFE5F590E}" type="slidenum">
              <a:rPr lang="en-US" smtClean="0"/>
              <a:t>‹#›</a:t>
            </a:fld>
            <a:endParaRPr lang="en-US"/>
          </a:p>
        </p:txBody>
      </p:sp>
    </p:spTree>
    <p:extLst>
      <p:ext uri="{BB962C8B-B14F-4D97-AF65-F5344CB8AC3E}">
        <p14:creationId xmlns:p14="http://schemas.microsoft.com/office/powerpoint/2010/main" val="1952892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analyses the implementation of information systems at Walmart's store by looking at what is there and recommending the necessary action and changes</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1</a:t>
            </a:fld>
            <a:endParaRPr lang="en-US"/>
          </a:p>
        </p:txBody>
      </p:sp>
    </p:spTree>
    <p:extLst>
      <p:ext uri="{BB962C8B-B14F-4D97-AF65-F5344CB8AC3E}">
        <p14:creationId xmlns:p14="http://schemas.microsoft.com/office/powerpoint/2010/main" val="99543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2100"/>
              </a:spcAft>
            </a:pPr>
            <a:r>
              <a:rPr lang="en-US" b="0" i="0" u="none" strike="noStrike" dirty="0" smtClean="0">
                <a:solidFill>
                  <a:srgbClr val="666666"/>
                </a:solidFill>
                <a:effectLst/>
                <a:latin typeface="Source Code Pro"/>
              </a:rPr>
              <a:t>Technology in the past 10 years has grown to be a fundamental organ of every business organization, making it inevitable. Additionally, the accelerated use of technology has pushed the creation of new strategies related to information communication technology in staying on top of the market. It has been established that whoever that effectively control information system controls the market. This makes information systems important in raising one's market competitiveness. As per its slogan ‘always low prices’ Walmart focuses its strategies to attain a competitive advantage through the offering of its merchandise at low prices. </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2</a:t>
            </a:fld>
            <a:endParaRPr lang="en-US"/>
          </a:p>
        </p:txBody>
      </p:sp>
    </p:spTree>
    <p:extLst>
      <p:ext uri="{BB962C8B-B14F-4D97-AF65-F5344CB8AC3E}">
        <p14:creationId xmlns:p14="http://schemas.microsoft.com/office/powerpoint/2010/main" val="89842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smtClean="0">
                <a:solidFill>
                  <a:srgbClr val="666666"/>
                </a:solidFill>
                <a:effectLst/>
                <a:latin typeface="Source Code Pro"/>
              </a:rPr>
              <a:t>Walmart uses a business model that incorporates information technology systems in its major functionalities. The information technology systems adopted include the use of inventory, supply chain, supplier and customer management systems (Walmart, 2011). The adoption of information systems has helped in increasing the organization's efficiency in inter-departmental relationships.</a:t>
            </a:r>
            <a:endParaRPr lang="en-US" b="0" dirty="0" smtClean="0">
              <a:effectLst/>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3</a:t>
            </a:fld>
            <a:endParaRPr lang="en-US"/>
          </a:p>
        </p:txBody>
      </p:sp>
    </p:spTree>
    <p:extLst>
      <p:ext uri="{BB962C8B-B14F-4D97-AF65-F5344CB8AC3E}">
        <p14:creationId xmlns:p14="http://schemas.microsoft.com/office/powerpoint/2010/main" val="418483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smtClean="0">
                <a:solidFill>
                  <a:srgbClr val="666666"/>
                </a:solidFill>
                <a:effectLst/>
                <a:latin typeface="Source Code Pro"/>
              </a:rPr>
              <a:t>customer relationship -The customer relationship system (CRM) focuses on generating new and loyal customers through its technological capabilities of collecting valuable information about its customers. it also helps the organization learn and predict the needs of their customer through its interactions </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4</a:t>
            </a:fld>
            <a:endParaRPr lang="en-US"/>
          </a:p>
        </p:txBody>
      </p:sp>
    </p:spTree>
    <p:extLst>
      <p:ext uri="{BB962C8B-B14F-4D97-AF65-F5344CB8AC3E}">
        <p14:creationId xmlns:p14="http://schemas.microsoft.com/office/powerpoint/2010/main" val="511049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666666"/>
                </a:solidFill>
                <a:latin typeface="Source Code Pro"/>
              </a:rPr>
              <a:t>T</a:t>
            </a:r>
            <a:r>
              <a:rPr lang="en-US" b="0" i="0" u="none" strike="noStrike" dirty="0" smtClean="0">
                <a:solidFill>
                  <a:srgbClr val="666666"/>
                </a:solidFill>
                <a:effectLst/>
                <a:latin typeface="Source Code Pro"/>
              </a:rPr>
              <a:t>he supply chain distribution center, this system plays the role distribution (wholesaler). The supply information system is responsible in the flow of service and goods this is comprised of the storage and the movement raw materials, goods under processing and processed goods from the starting point to the end point.</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5</a:t>
            </a:fld>
            <a:endParaRPr lang="en-US"/>
          </a:p>
        </p:txBody>
      </p:sp>
    </p:spTree>
    <p:extLst>
      <p:ext uri="{BB962C8B-B14F-4D97-AF65-F5344CB8AC3E}">
        <p14:creationId xmlns:p14="http://schemas.microsoft.com/office/powerpoint/2010/main" val="67574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smtClean="0">
                <a:solidFill>
                  <a:srgbClr val="666666"/>
                </a:solidFill>
                <a:effectLst/>
                <a:latin typeface="Source Code Pro"/>
              </a:rPr>
              <a:t>Is responsible for dealing with electronic exchange documents of the enterprise, these documents include orders, invoice and delivery slips (Wu, 2015).he documents are mostly shared exchanged between Walmart and its partners in a paperless medium</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6</a:t>
            </a:fld>
            <a:endParaRPr lang="en-US"/>
          </a:p>
        </p:txBody>
      </p:sp>
    </p:spTree>
    <p:extLst>
      <p:ext uri="{BB962C8B-B14F-4D97-AF65-F5344CB8AC3E}">
        <p14:creationId xmlns:p14="http://schemas.microsoft.com/office/powerpoint/2010/main" val="3865279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enterprise has also adopted the use of point of sale information systems (POS), this system makes it possible for the organization to track its inventories (Barnejees,2000). This makes it possible for Walmart to collect valuable data from their customer’s characteristics as well as stock levels. This was due to the growing need of having a fast delivery system.</a:t>
            </a:r>
          </a:p>
          <a:p>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7</a:t>
            </a:fld>
            <a:endParaRPr lang="en-US"/>
          </a:p>
        </p:txBody>
      </p:sp>
    </p:spTree>
    <p:extLst>
      <p:ext uri="{BB962C8B-B14F-4D97-AF65-F5344CB8AC3E}">
        <p14:creationId xmlns:p14="http://schemas.microsoft.com/office/powerpoint/2010/main" val="2976495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smtClean="0">
                <a:solidFill>
                  <a:srgbClr val="777777"/>
                </a:solidFill>
                <a:effectLst/>
                <a:latin typeface="Times New Roman" panose="02020603050405020304" pitchFamily="18" charset="0"/>
                <a:cs typeface="Times New Roman" panose="02020603050405020304" pitchFamily="18" charset="0"/>
              </a:rPr>
              <a:t>Real Time Data</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0" i="0" dirty="0" smtClean="0">
                <a:solidFill>
                  <a:srgbClr val="777777"/>
                </a:solidFill>
                <a:effectLst/>
                <a:latin typeface="Times New Roman" panose="02020603050405020304" pitchFamily="18" charset="0"/>
                <a:cs typeface="Times New Roman" panose="02020603050405020304" pitchFamily="18" charset="0"/>
              </a:rPr>
              <a:t>Through having integrated information in one system, all of the data is up to date. This is essential for all elements of the organization ranging from marketing communications through to finance.</a:t>
            </a:r>
          </a:p>
          <a:p>
            <a:r>
              <a:rPr lang="en-US" b="1" i="0" dirty="0" smtClean="0">
                <a:solidFill>
                  <a:srgbClr val="777777"/>
                </a:solidFill>
                <a:effectLst/>
                <a:latin typeface="Times New Roman" panose="02020603050405020304" pitchFamily="18" charset="0"/>
                <a:cs typeface="Times New Roman" panose="02020603050405020304" pitchFamily="18" charset="0"/>
              </a:rPr>
              <a:t> Reduced Risk of Errors</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b="0" i="0" dirty="0" smtClean="0">
                <a:solidFill>
                  <a:srgbClr val="777777"/>
                </a:solidFill>
                <a:effectLst/>
                <a:latin typeface="Times New Roman" panose="02020603050405020304" pitchFamily="18" charset="0"/>
                <a:cs typeface="Times New Roman" panose="02020603050405020304" pitchFamily="18" charset="0"/>
              </a:rPr>
              <a:t>Due to the fact that data will not have to be replicated, there is less chance of human errors being made which leads to more accurate information available.</a:t>
            </a:r>
          </a:p>
          <a:p>
            <a:r>
              <a:rPr lang="en-US" dirty="0" smtClean="0">
                <a:latin typeface="Times New Roman" panose="02020603050405020304" pitchFamily="18" charset="0"/>
                <a:cs typeface="Times New Roman" panose="02020603050405020304" pitchFamily="18" charset="0"/>
              </a:rPr>
              <a:t>Better Communication</a:t>
            </a:r>
          </a:p>
          <a:p>
            <a:r>
              <a:rPr lang="en-US" dirty="0" smtClean="0">
                <a:latin typeface="Times New Roman" panose="02020603050405020304" pitchFamily="18" charset="0"/>
                <a:cs typeface="Times New Roman" panose="02020603050405020304" pitchFamily="18" charset="0"/>
              </a:rPr>
              <a:t>Team members will be able to communicate better through having exactly the same information available to them at each time. Its saves having to </a:t>
            </a:r>
            <a:r>
              <a:rPr lang="en-US" dirty="0" err="1" smtClean="0">
                <a:latin typeface="Times New Roman" panose="02020603050405020304" pitchFamily="18" charset="0"/>
                <a:cs typeface="Times New Roman" panose="02020603050405020304" pitchFamily="18" charset="0"/>
              </a:rPr>
              <a:t>mis</a:t>
            </a:r>
            <a:r>
              <a:rPr lang="en-US" dirty="0" smtClean="0">
                <a:latin typeface="Times New Roman" panose="02020603050405020304" pitchFamily="18" charset="0"/>
                <a:cs typeface="Times New Roman" panose="02020603050405020304" pitchFamily="18" charset="0"/>
              </a:rPr>
              <a:t>-match data between systems and departments.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25A90A8-4EC4-4E32-9819-C4FBFE5F590E}" type="slidenum">
              <a:rPr lang="en-US" smtClean="0"/>
              <a:t>8</a:t>
            </a:fld>
            <a:endParaRPr lang="en-US"/>
          </a:p>
        </p:txBody>
      </p:sp>
    </p:spTree>
    <p:extLst>
      <p:ext uri="{BB962C8B-B14F-4D97-AF65-F5344CB8AC3E}">
        <p14:creationId xmlns:p14="http://schemas.microsoft.com/office/powerpoint/2010/main" val="3675600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Walmart's big data  they are now able to personalize customers shopping through  learning of their preference.  Since the implementation of big data Walmart has been able optimize their assortment  designs through the thorough analysis of customers preference and patterns</a:t>
            </a:r>
          </a:p>
          <a:p>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9</a:t>
            </a:fld>
            <a:endParaRPr lang="en-US"/>
          </a:p>
        </p:txBody>
      </p:sp>
    </p:spTree>
    <p:extLst>
      <p:ext uri="{BB962C8B-B14F-4D97-AF65-F5344CB8AC3E}">
        <p14:creationId xmlns:p14="http://schemas.microsoft.com/office/powerpoint/2010/main" val="2916307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Mirroring </a:t>
            </a:r>
            <a:r>
              <a:rPr lang="en-US" dirty="0"/>
              <a:t>computer systems on backup hardware with backup software, in case the main system fails. using stand-alone personal </a:t>
            </a:r>
            <a:r>
              <a:rPr lang="en-US" dirty="0" smtClean="0"/>
              <a:t>computers with backed up data if the network fails. Incase of a problem with the hardware its necessary that an alternative equipment fully equipped is available</a:t>
            </a:r>
            <a:endParaRPr lang="en-US" dirty="0"/>
          </a:p>
          <a:p>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10</a:t>
            </a:fld>
            <a:endParaRPr lang="en-US"/>
          </a:p>
        </p:txBody>
      </p:sp>
    </p:spTree>
    <p:extLst>
      <p:ext uri="{BB962C8B-B14F-4D97-AF65-F5344CB8AC3E}">
        <p14:creationId xmlns:p14="http://schemas.microsoft.com/office/powerpoint/2010/main" val="2576741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Encryption is not sufficient if the card data  is still located at any point the Point of sale systems.</a:t>
            </a:r>
          </a:p>
          <a:p>
            <a:r>
              <a:rPr lang="en-US" dirty="0" smtClean="0"/>
              <a:t>Without the implementation of whitelisting applications  on the point of sale the system is vulnerable to a unauthorized access.</a:t>
            </a:r>
          </a:p>
          <a:p>
            <a:r>
              <a:rPr lang="en-US" dirty="0" smtClean="0"/>
              <a:t>Overreliance on mandated checklist  gives systems intruders a loophole  as they attack when they are least expected. </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11</a:t>
            </a:fld>
            <a:endParaRPr lang="en-US"/>
          </a:p>
        </p:txBody>
      </p:sp>
    </p:spTree>
    <p:extLst>
      <p:ext uri="{BB962C8B-B14F-4D97-AF65-F5344CB8AC3E}">
        <p14:creationId xmlns:p14="http://schemas.microsoft.com/office/powerpoint/2010/main" val="1187332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
            </a:r>
            <a:r>
              <a:rPr lang="en-US" dirty="0" smtClean="0"/>
              <a:t>he process of preventing and detecting unauthorized use of your computer. Prevention measures help you stop unauthorized users (hackers) from accessing any part of your computer system.  Walmart have factored I the above principles in designing and implementing their systems</a:t>
            </a:r>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12</a:t>
            </a:fld>
            <a:endParaRPr lang="en-US"/>
          </a:p>
        </p:txBody>
      </p:sp>
    </p:spTree>
    <p:extLst>
      <p:ext uri="{BB962C8B-B14F-4D97-AF65-F5344CB8AC3E}">
        <p14:creationId xmlns:p14="http://schemas.microsoft.com/office/powerpoint/2010/main" val="2856719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enterprise needs to balance its use of technology and human interaction. </a:t>
            </a:r>
          </a:p>
          <a:p>
            <a:r>
              <a:rPr lang="en-US" dirty="0" smtClean="0"/>
              <a:t>Everyone is turning into online purchases, it will important if the retail chain store adopts a digital service that can be integrated to every physical store to facilitate an in-store pickup delivery system to help the store in attaining a competitive advantage.( An example of this can be like an online grocery store)</a:t>
            </a:r>
          </a:p>
          <a:p>
            <a:endParaRPr lang="en-US" dirty="0"/>
          </a:p>
        </p:txBody>
      </p:sp>
      <p:sp>
        <p:nvSpPr>
          <p:cNvPr id="4" name="Slide Number Placeholder 3"/>
          <p:cNvSpPr>
            <a:spLocks noGrp="1"/>
          </p:cNvSpPr>
          <p:nvPr>
            <p:ph type="sldNum" sz="quarter" idx="10"/>
          </p:nvPr>
        </p:nvSpPr>
        <p:spPr/>
        <p:txBody>
          <a:bodyPr/>
          <a:lstStyle/>
          <a:p>
            <a:fld id="{725A90A8-4EC4-4E32-9819-C4FBFE5F590E}" type="slidenum">
              <a:rPr lang="en-US" smtClean="0"/>
              <a:t>13</a:t>
            </a:fld>
            <a:endParaRPr lang="en-US"/>
          </a:p>
        </p:txBody>
      </p:sp>
    </p:spTree>
    <p:extLst>
      <p:ext uri="{BB962C8B-B14F-4D97-AF65-F5344CB8AC3E}">
        <p14:creationId xmlns:p14="http://schemas.microsoft.com/office/powerpoint/2010/main" val="4180292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12/12/2018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34254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7202658"/>
          </a:xfrm>
        </p:spPr>
      </p:pic>
    </p:spTree>
    <p:extLst>
      <p:ext uri="{BB962C8B-B14F-4D97-AF65-F5344CB8AC3E}">
        <p14:creationId xmlns:p14="http://schemas.microsoft.com/office/powerpoint/2010/main" val="30370950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8353" y="1060209"/>
            <a:ext cx="8911687" cy="1280890"/>
          </a:xfrm>
        </p:spPr>
        <p:txBody>
          <a:bodyPr/>
          <a:lstStyle/>
          <a:p>
            <a:r>
              <a:rPr lang="en-US" dirty="0" smtClean="0"/>
              <a:t>Information </a:t>
            </a:r>
            <a:r>
              <a:rPr lang="en-US" dirty="0" smtClean="0"/>
              <a:t>Systems </a:t>
            </a:r>
            <a:r>
              <a:rPr lang="en-US" dirty="0" smtClean="0"/>
              <a:t>at Walmart</a:t>
            </a:r>
            <a:endParaRPr lang="en-US" dirty="0"/>
          </a:p>
        </p:txBody>
      </p:sp>
      <p:sp>
        <p:nvSpPr>
          <p:cNvPr id="3" name="Content Placeholder 2"/>
          <p:cNvSpPr>
            <a:spLocks noGrp="1"/>
          </p:cNvSpPr>
          <p:nvPr>
            <p:ph idx="1"/>
          </p:nvPr>
        </p:nvSpPr>
        <p:spPr/>
        <p:txBody>
          <a:bodyPr>
            <a:normAutofit/>
          </a:bodyPr>
          <a:lstStyle/>
          <a:p>
            <a:r>
              <a:rPr lang="en-US" sz="2800" dirty="0" smtClean="0"/>
              <a:t>The following are the information systems in place:</a:t>
            </a:r>
          </a:p>
          <a:p>
            <a:pPr>
              <a:buFont typeface="Wingdings" panose="05000000000000000000" pitchFamily="2" charset="2"/>
              <a:buChar char="ü"/>
            </a:pPr>
            <a:r>
              <a:rPr lang="en-US" sz="2800" dirty="0" smtClean="0"/>
              <a:t>Customer relationship management system</a:t>
            </a:r>
          </a:p>
          <a:p>
            <a:pPr>
              <a:buFont typeface="Wingdings" panose="05000000000000000000" pitchFamily="2" charset="2"/>
              <a:buChar char="ü"/>
            </a:pPr>
            <a:r>
              <a:rPr lang="en-US" sz="2800" dirty="0" smtClean="0"/>
              <a:t>Supply chain management system</a:t>
            </a:r>
          </a:p>
          <a:p>
            <a:pPr>
              <a:buFont typeface="Wingdings" panose="05000000000000000000" pitchFamily="2" charset="2"/>
              <a:buChar char="ü"/>
            </a:pPr>
            <a:r>
              <a:rPr lang="en-US" sz="2800" dirty="0" smtClean="0"/>
              <a:t>Electronic data exchange system</a:t>
            </a:r>
          </a:p>
          <a:p>
            <a:pPr>
              <a:buFont typeface="Wingdings" panose="05000000000000000000" pitchFamily="2" charset="2"/>
              <a:buChar char="ü"/>
            </a:pPr>
            <a:r>
              <a:rPr lang="en-US" sz="2800" dirty="0" smtClean="0"/>
              <a:t>Point of sale management system</a:t>
            </a:r>
            <a:endParaRPr lang="en-US" sz="2800" dirty="0"/>
          </a:p>
        </p:txBody>
      </p:sp>
    </p:spTree>
    <p:extLst>
      <p:ext uri="{BB962C8B-B14F-4D97-AF65-F5344CB8AC3E}">
        <p14:creationId xmlns:p14="http://schemas.microsoft.com/office/powerpoint/2010/main" val="17778523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a:t>
            </a:r>
            <a:r>
              <a:rPr lang="en-US" dirty="0" smtClean="0"/>
              <a:t>Relationship </a:t>
            </a:r>
            <a:r>
              <a:rPr lang="en-US" dirty="0" smtClean="0"/>
              <a:t>Management </a:t>
            </a:r>
            <a:endParaRPr lang="en-US" dirty="0"/>
          </a:p>
        </p:txBody>
      </p:sp>
      <p:sp>
        <p:nvSpPr>
          <p:cNvPr id="3" name="Content Placeholder 2"/>
          <p:cNvSpPr>
            <a:spLocks noGrp="1"/>
          </p:cNvSpPr>
          <p:nvPr>
            <p:ph idx="1"/>
          </p:nvPr>
        </p:nvSpPr>
        <p:spPr>
          <a:xfrm>
            <a:off x="1744394" y="2133600"/>
            <a:ext cx="9760218" cy="3777622"/>
          </a:xfrm>
        </p:spPr>
        <p:txBody>
          <a:bodyPr>
            <a:normAutofit/>
          </a:bodyPr>
          <a:lstStyle/>
          <a:p>
            <a:r>
              <a:rPr lang="en-US" sz="2400" dirty="0"/>
              <a:t>The customer relationship system (CRM) focuses on </a:t>
            </a:r>
            <a:endParaRPr lang="en-US" sz="2400" dirty="0" smtClean="0"/>
          </a:p>
          <a:p>
            <a:pPr>
              <a:buFont typeface="Wingdings" panose="05000000000000000000" pitchFamily="2" charset="2"/>
              <a:buChar char="Ø"/>
            </a:pPr>
            <a:r>
              <a:rPr lang="en-US" sz="2400" dirty="0" smtClean="0"/>
              <a:t>Generating </a:t>
            </a:r>
            <a:r>
              <a:rPr lang="en-US" sz="2400" dirty="0"/>
              <a:t>new and loyal </a:t>
            </a:r>
            <a:r>
              <a:rPr lang="en-US" sz="2400" dirty="0" smtClean="0"/>
              <a:t>customers</a:t>
            </a:r>
          </a:p>
          <a:p>
            <a:pPr>
              <a:buFont typeface="Wingdings" panose="05000000000000000000" pitchFamily="2" charset="2"/>
              <a:buChar char="Ø"/>
            </a:pPr>
            <a:r>
              <a:rPr lang="en-US" sz="2400" dirty="0" smtClean="0"/>
              <a:t>Collecting of valuable </a:t>
            </a:r>
            <a:r>
              <a:rPr lang="en-US" sz="2400" dirty="0"/>
              <a:t>information about its </a:t>
            </a:r>
            <a:r>
              <a:rPr lang="en-US" sz="2400" dirty="0" smtClean="0"/>
              <a:t>customers</a:t>
            </a:r>
          </a:p>
          <a:p>
            <a:pPr>
              <a:buFont typeface="Wingdings" panose="05000000000000000000" pitchFamily="2" charset="2"/>
              <a:buChar char="Ø"/>
            </a:pPr>
            <a:r>
              <a:rPr lang="en-US" sz="2400" dirty="0" smtClean="0"/>
              <a:t>Stores </a:t>
            </a:r>
            <a:r>
              <a:rPr lang="en-US" sz="2400" dirty="0"/>
              <a:t>customer and prospect contact information, accounts, leads, and sales opportunities in one central </a:t>
            </a:r>
            <a:r>
              <a:rPr lang="en-US" sz="2400" dirty="0" smtClean="0"/>
              <a:t>location</a:t>
            </a:r>
          </a:p>
          <a:p>
            <a:pPr>
              <a:buFont typeface="Wingdings" panose="05000000000000000000" pitchFamily="2" charset="2"/>
              <a:buChar char="Ø"/>
            </a:pPr>
            <a:r>
              <a:rPr lang="en-US" sz="2400" dirty="0"/>
              <a:t> </a:t>
            </a:r>
            <a:r>
              <a:rPr lang="en-US" sz="2400" dirty="0" smtClean="0"/>
              <a:t>Allows </a:t>
            </a:r>
            <a:r>
              <a:rPr lang="en-US" sz="2400" dirty="0"/>
              <a:t>businesses to manage business relationships and the </a:t>
            </a:r>
            <a:r>
              <a:rPr lang="en-US" sz="2400" dirty="0" smtClean="0"/>
              <a:t>data</a:t>
            </a:r>
            <a:endParaRPr lang="en-US" sz="2400" dirty="0"/>
          </a:p>
        </p:txBody>
      </p:sp>
    </p:spTree>
    <p:extLst>
      <p:ext uri="{BB962C8B-B14F-4D97-AF65-F5344CB8AC3E}">
        <p14:creationId xmlns:p14="http://schemas.microsoft.com/office/powerpoint/2010/main" val="2175265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0211" y="792922"/>
            <a:ext cx="8911687" cy="1280890"/>
          </a:xfrm>
        </p:spPr>
        <p:txBody>
          <a:bodyPr/>
          <a:lstStyle/>
          <a:p>
            <a:r>
              <a:rPr lang="en-US" dirty="0" smtClean="0"/>
              <a:t>Supply </a:t>
            </a:r>
            <a:r>
              <a:rPr lang="en-US" dirty="0" smtClean="0"/>
              <a:t>Chain </a:t>
            </a:r>
            <a:r>
              <a:rPr lang="en-US" dirty="0"/>
              <a:t>M</a:t>
            </a:r>
            <a:r>
              <a:rPr lang="en-US" dirty="0" smtClean="0"/>
              <a:t>anagement</a:t>
            </a:r>
            <a:endParaRPr lang="en-US" dirty="0"/>
          </a:p>
        </p:txBody>
      </p:sp>
      <p:sp>
        <p:nvSpPr>
          <p:cNvPr id="3" name="Content Placeholder 2"/>
          <p:cNvSpPr>
            <a:spLocks noGrp="1"/>
          </p:cNvSpPr>
          <p:nvPr>
            <p:ph idx="1"/>
          </p:nvPr>
        </p:nvSpPr>
        <p:spPr>
          <a:xfrm>
            <a:off x="1631852" y="1674055"/>
            <a:ext cx="10140046" cy="4237167"/>
          </a:xfrm>
        </p:spPr>
        <p:txBody>
          <a:bodyPr>
            <a:normAutofit/>
          </a:bodyPr>
          <a:lstStyle/>
          <a:p>
            <a:r>
              <a:rPr lang="en-US" sz="2400" dirty="0"/>
              <a:t> M</a:t>
            </a:r>
            <a:r>
              <a:rPr lang="en-US" sz="2400" dirty="0" smtClean="0"/>
              <a:t>anages </a:t>
            </a:r>
            <a:r>
              <a:rPr lang="en-US" sz="2400" dirty="0"/>
              <a:t>the flow of goods and </a:t>
            </a:r>
            <a:r>
              <a:rPr lang="en-US" sz="2400" dirty="0" smtClean="0"/>
              <a:t>services, the main functions of a supply chain management are to manage:</a:t>
            </a:r>
          </a:p>
          <a:p>
            <a:pPr>
              <a:buFont typeface="Wingdings" panose="05000000000000000000" pitchFamily="2" charset="2"/>
              <a:buChar char="Ø"/>
            </a:pPr>
            <a:r>
              <a:rPr lang="en-US" sz="2400" dirty="0"/>
              <a:t>T</a:t>
            </a:r>
            <a:r>
              <a:rPr lang="en-US" sz="2400" dirty="0" smtClean="0"/>
              <a:t>he flow of goods</a:t>
            </a:r>
          </a:p>
          <a:p>
            <a:pPr>
              <a:buFont typeface="Wingdings" panose="05000000000000000000" pitchFamily="2" charset="2"/>
              <a:buChar char="Ø"/>
            </a:pPr>
            <a:r>
              <a:rPr lang="en-US" sz="2400" dirty="0" smtClean="0"/>
              <a:t>Storage of raw materials</a:t>
            </a:r>
          </a:p>
          <a:p>
            <a:pPr>
              <a:buFont typeface="Wingdings" panose="05000000000000000000" pitchFamily="2" charset="2"/>
              <a:buChar char="Ø"/>
            </a:pPr>
            <a:r>
              <a:rPr lang="en-US" sz="2400" dirty="0" smtClean="0"/>
              <a:t>Work in process inventory</a:t>
            </a:r>
          </a:p>
          <a:p>
            <a:pPr>
              <a:buFont typeface="Wingdings" panose="05000000000000000000" pitchFamily="2" charset="2"/>
              <a:buChar char="Ø"/>
            </a:pPr>
            <a:r>
              <a:rPr lang="en-US" sz="2400" dirty="0" smtClean="0"/>
              <a:t>Finished goods from point of origin to point of sale </a:t>
            </a:r>
          </a:p>
          <a:p>
            <a:pPr>
              <a:buFont typeface="Wingdings" panose="05000000000000000000" pitchFamily="2" charset="2"/>
              <a:buChar char="Ø"/>
            </a:pPr>
            <a:endParaRPr lang="en-US" sz="2400" dirty="0"/>
          </a:p>
        </p:txBody>
      </p:sp>
    </p:spTree>
    <p:extLst>
      <p:ext uri="{BB962C8B-B14F-4D97-AF65-F5344CB8AC3E}">
        <p14:creationId xmlns:p14="http://schemas.microsoft.com/office/powerpoint/2010/main" val="2923179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6425" y="624110"/>
            <a:ext cx="9338187" cy="1280890"/>
          </a:xfrm>
        </p:spPr>
        <p:txBody>
          <a:bodyPr/>
          <a:lstStyle/>
          <a:p>
            <a:r>
              <a:rPr lang="en-US" dirty="0" smtClean="0"/>
              <a:t>Electronic Data Exchange </a:t>
            </a:r>
            <a:r>
              <a:rPr lang="en-US" dirty="0" smtClean="0"/>
              <a:t>System</a:t>
            </a:r>
            <a:endParaRPr lang="en-US" dirty="0"/>
          </a:p>
        </p:txBody>
      </p:sp>
      <p:sp>
        <p:nvSpPr>
          <p:cNvPr id="3" name="Content Placeholder 2"/>
          <p:cNvSpPr>
            <a:spLocks noGrp="1"/>
          </p:cNvSpPr>
          <p:nvPr>
            <p:ph idx="1"/>
          </p:nvPr>
        </p:nvSpPr>
        <p:spPr>
          <a:xfrm>
            <a:off x="1899895" y="1905000"/>
            <a:ext cx="8915400" cy="3777622"/>
          </a:xfrm>
        </p:spPr>
        <p:txBody>
          <a:bodyPr/>
          <a:lstStyle/>
          <a:p>
            <a:r>
              <a:rPr lang="en-US" dirty="0"/>
              <a:t>Is responsible for dealing with electronic exchange documents of the </a:t>
            </a:r>
            <a:r>
              <a:rPr lang="en-US" dirty="0" smtClean="0"/>
              <a:t>enterprise.</a:t>
            </a:r>
          </a:p>
          <a:p>
            <a:pPr>
              <a:buFont typeface="Wingdings" panose="05000000000000000000" pitchFamily="2" charset="2"/>
              <a:buChar char="Ø"/>
            </a:pPr>
            <a:r>
              <a:rPr lang="en-US" dirty="0">
                <a:solidFill>
                  <a:srgbClr val="666666"/>
                </a:solidFill>
                <a:latin typeface="Source Code Pro"/>
              </a:rPr>
              <a:t>D</a:t>
            </a:r>
            <a:r>
              <a:rPr lang="en-US" dirty="0" smtClean="0">
                <a:solidFill>
                  <a:srgbClr val="666666"/>
                </a:solidFill>
                <a:latin typeface="Source Code Pro"/>
              </a:rPr>
              <a:t>ocuments are </a:t>
            </a:r>
            <a:r>
              <a:rPr lang="en-US" dirty="0">
                <a:solidFill>
                  <a:srgbClr val="666666"/>
                </a:solidFill>
                <a:latin typeface="Source Code Pro"/>
              </a:rPr>
              <a:t>exchanged between Walmart and its partners in a paperless </a:t>
            </a:r>
            <a:r>
              <a:rPr lang="en-US" dirty="0" smtClean="0">
                <a:solidFill>
                  <a:srgbClr val="666666"/>
                </a:solidFill>
                <a:latin typeface="Source Code Pro"/>
              </a:rPr>
              <a:t>medium.</a:t>
            </a:r>
          </a:p>
          <a:p>
            <a:pPr marL="0" indent="0">
              <a:buNone/>
            </a:pPr>
            <a:r>
              <a:rPr lang="en-US" dirty="0" smtClean="0">
                <a:solidFill>
                  <a:srgbClr val="666666"/>
                </a:solidFill>
                <a:latin typeface="Source Code Pro"/>
              </a:rPr>
              <a:t>This </a:t>
            </a:r>
            <a:r>
              <a:rPr lang="en-US" dirty="0" smtClean="0">
                <a:solidFill>
                  <a:srgbClr val="666666"/>
                </a:solidFill>
                <a:latin typeface="Source Code Pro"/>
              </a:rPr>
              <a:t>documents include</a:t>
            </a:r>
          </a:p>
          <a:p>
            <a:pPr>
              <a:buFont typeface="Wingdings" panose="05000000000000000000" pitchFamily="2" charset="2"/>
              <a:buChar char="Ø"/>
            </a:pPr>
            <a:r>
              <a:rPr lang="en-US" dirty="0" smtClean="0">
                <a:solidFill>
                  <a:srgbClr val="666666"/>
                </a:solidFill>
                <a:latin typeface="Source Code Pro"/>
              </a:rPr>
              <a:t>Pay slips</a:t>
            </a:r>
          </a:p>
          <a:p>
            <a:pPr>
              <a:buFont typeface="Wingdings" panose="05000000000000000000" pitchFamily="2" charset="2"/>
              <a:buChar char="Ø"/>
            </a:pPr>
            <a:r>
              <a:rPr lang="en-US" dirty="0" smtClean="0">
                <a:solidFill>
                  <a:srgbClr val="666666"/>
                </a:solidFill>
                <a:latin typeface="Source Code Pro"/>
              </a:rPr>
              <a:t>Catalogues </a:t>
            </a:r>
          </a:p>
          <a:p>
            <a:pPr>
              <a:buFont typeface="Wingdings" panose="05000000000000000000" pitchFamily="2" charset="2"/>
              <a:buChar char="Ø"/>
            </a:pPr>
            <a:r>
              <a:rPr lang="en-US" dirty="0" smtClean="0">
                <a:solidFill>
                  <a:srgbClr val="666666"/>
                </a:solidFill>
                <a:latin typeface="Source Code Pro"/>
              </a:rPr>
              <a:t>Invoices</a:t>
            </a:r>
          </a:p>
          <a:p>
            <a:pPr>
              <a:buFont typeface="Wingdings" panose="05000000000000000000" pitchFamily="2" charset="2"/>
              <a:buChar char="Ø"/>
            </a:pPr>
            <a:r>
              <a:rPr lang="en-US" dirty="0" smtClean="0">
                <a:solidFill>
                  <a:srgbClr val="666666"/>
                </a:solidFill>
                <a:latin typeface="Source Code Pro"/>
              </a:rPr>
              <a:t>Delivery slips</a:t>
            </a:r>
            <a:endParaRPr lang="en-US" dirty="0"/>
          </a:p>
        </p:txBody>
      </p:sp>
    </p:spTree>
    <p:extLst>
      <p:ext uri="{BB962C8B-B14F-4D97-AF65-F5344CB8AC3E}">
        <p14:creationId xmlns:p14="http://schemas.microsoft.com/office/powerpoint/2010/main" val="3139528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of </a:t>
            </a:r>
            <a:r>
              <a:rPr lang="en-US" dirty="0" smtClean="0"/>
              <a:t>Sale </a:t>
            </a:r>
            <a:r>
              <a:rPr lang="en-US" dirty="0"/>
              <a:t>S</a:t>
            </a:r>
            <a:r>
              <a:rPr lang="en-US" dirty="0" smtClean="0"/>
              <a:t>ystems</a:t>
            </a:r>
            <a:endParaRPr lang="en-US" dirty="0"/>
          </a:p>
        </p:txBody>
      </p:sp>
      <p:sp>
        <p:nvSpPr>
          <p:cNvPr id="3" name="Content Placeholder 2"/>
          <p:cNvSpPr>
            <a:spLocks noGrp="1"/>
          </p:cNvSpPr>
          <p:nvPr>
            <p:ph idx="1"/>
          </p:nvPr>
        </p:nvSpPr>
        <p:spPr>
          <a:xfrm>
            <a:off x="1970234" y="1905000"/>
            <a:ext cx="8915400" cy="3777622"/>
          </a:xfrm>
        </p:spPr>
        <p:txBody>
          <a:bodyPr>
            <a:normAutofit/>
          </a:bodyPr>
          <a:lstStyle/>
          <a:p>
            <a:r>
              <a:rPr lang="en-US" sz="2800" dirty="0" smtClean="0"/>
              <a:t>This </a:t>
            </a:r>
            <a:r>
              <a:rPr lang="en-US" sz="2800" dirty="0"/>
              <a:t>system makes it possible for the organization to track its inventories (Barnejees,2000</a:t>
            </a:r>
            <a:r>
              <a:rPr lang="en-US" sz="2800" dirty="0" smtClean="0"/>
              <a:t>)</a:t>
            </a:r>
          </a:p>
          <a:p>
            <a:r>
              <a:rPr lang="en-US" sz="2800" dirty="0" smtClean="0"/>
              <a:t>Highly efficient I facilitating quick deliveries</a:t>
            </a:r>
          </a:p>
          <a:p>
            <a:r>
              <a:rPr lang="en-US" sz="2800" dirty="0" smtClean="0"/>
              <a:t>Its collects data from its users (Customers)</a:t>
            </a:r>
          </a:p>
          <a:p>
            <a:r>
              <a:rPr lang="en-US" sz="2800" dirty="0" smtClean="0"/>
              <a:t>Records and analyses data </a:t>
            </a:r>
          </a:p>
          <a:p>
            <a:r>
              <a:rPr lang="en-US" sz="2800" dirty="0" smtClean="0"/>
              <a:t>Manages scheduling and payroll</a:t>
            </a:r>
          </a:p>
          <a:p>
            <a:r>
              <a:rPr lang="en-US" sz="2800" dirty="0" smtClean="0"/>
              <a:t>Keeps track ad pattern of stock levels</a:t>
            </a:r>
            <a:endParaRPr lang="en-US" sz="2800" dirty="0"/>
          </a:p>
        </p:txBody>
      </p:sp>
    </p:spTree>
    <p:extLst>
      <p:ext uri="{BB962C8B-B14F-4D97-AF65-F5344CB8AC3E}">
        <p14:creationId xmlns:p14="http://schemas.microsoft.com/office/powerpoint/2010/main" val="26475414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Information </a:t>
            </a:r>
            <a:r>
              <a:rPr lang="en-US" dirty="0" smtClean="0"/>
              <a:t>Systems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400" dirty="0" smtClean="0"/>
              <a:t>Facilitates quick communication between business and their partners</a:t>
            </a:r>
          </a:p>
          <a:p>
            <a:pPr>
              <a:buFont typeface="Wingdings" panose="05000000000000000000" pitchFamily="2" charset="2"/>
              <a:buChar char="§"/>
            </a:pPr>
            <a:r>
              <a:rPr lang="en-US" sz="2400" dirty="0" smtClean="0"/>
              <a:t>Makes supervision of the movement of goods easy</a:t>
            </a:r>
          </a:p>
          <a:p>
            <a:pPr>
              <a:buFont typeface="Wingdings" panose="05000000000000000000" pitchFamily="2" charset="2"/>
              <a:buChar char="§"/>
            </a:pPr>
            <a:r>
              <a:rPr lang="en-US" sz="2400" dirty="0" smtClean="0"/>
              <a:t>Narrows the cultural gap </a:t>
            </a:r>
          </a:p>
          <a:p>
            <a:pPr>
              <a:buFont typeface="Wingdings" panose="05000000000000000000" pitchFamily="2" charset="2"/>
              <a:buChar char="§"/>
            </a:pPr>
            <a:r>
              <a:rPr lang="en-US" sz="2400" dirty="0" smtClean="0"/>
              <a:t>Its cost effective</a:t>
            </a:r>
          </a:p>
          <a:p>
            <a:pPr>
              <a:buFont typeface="Wingdings" panose="05000000000000000000" pitchFamily="2" charset="2"/>
              <a:buChar char="§"/>
            </a:pPr>
            <a:r>
              <a:rPr lang="en-US" sz="2400" dirty="0" smtClean="0"/>
              <a:t>Reduces the risk of errors and mistakes</a:t>
            </a:r>
          </a:p>
          <a:p>
            <a:pPr>
              <a:buFont typeface="Wingdings" panose="05000000000000000000" pitchFamily="2" charset="2"/>
              <a:buChar char="§"/>
            </a:pPr>
            <a:r>
              <a:rPr lang="en-US" sz="2400" dirty="0" smtClean="0"/>
              <a:t>Provides for real time data.</a:t>
            </a:r>
            <a:endParaRPr lang="en-US" sz="2400" dirty="0"/>
          </a:p>
        </p:txBody>
      </p:sp>
    </p:spTree>
    <p:extLst>
      <p:ext uri="{BB962C8B-B14F-4D97-AF65-F5344CB8AC3E}">
        <p14:creationId xmlns:p14="http://schemas.microsoft.com/office/powerpoint/2010/main" val="4040345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9202" y="810507"/>
            <a:ext cx="8911687" cy="1280890"/>
          </a:xfrm>
        </p:spPr>
        <p:txBody>
          <a:bodyPr/>
          <a:lstStyle/>
          <a:p>
            <a:r>
              <a:rPr lang="en-US" dirty="0" err="1" smtClean="0"/>
              <a:t>Con’t</a:t>
            </a:r>
            <a:endParaRPr lang="en-US" dirty="0"/>
          </a:p>
        </p:txBody>
      </p:sp>
      <p:sp>
        <p:nvSpPr>
          <p:cNvPr id="3" name="Content Placeholder 2"/>
          <p:cNvSpPr>
            <a:spLocks noGrp="1"/>
          </p:cNvSpPr>
          <p:nvPr>
            <p:ph idx="1"/>
          </p:nvPr>
        </p:nvSpPr>
        <p:spPr>
          <a:xfrm>
            <a:off x="1705216" y="1899668"/>
            <a:ext cx="8915400" cy="3777622"/>
          </a:xfrm>
        </p:spPr>
        <p:txBody>
          <a:bodyPr>
            <a:normAutofit/>
          </a:bodyPr>
          <a:lstStyle/>
          <a:p>
            <a:r>
              <a:rPr lang="en-US" sz="3200" dirty="0" smtClean="0"/>
              <a:t>Through the adoption of Big data  Walmart has been able to:</a:t>
            </a:r>
          </a:p>
          <a:p>
            <a:pPr>
              <a:buFont typeface="Wingdings" panose="05000000000000000000" pitchFamily="2" charset="2"/>
              <a:buChar char="§"/>
            </a:pPr>
            <a:r>
              <a:rPr lang="en-US" sz="3200" dirty="0" smtClean="0"/>
              <a:t>To improve its stores checkout</a:t>
            </a:r>
          </a:p>
          <a:p>
            <a:pPr>
              <a:buFont typeface="Wingdings" panose="05000000000000000000" pitchFamily="2" charset="2"/>
              <a:buChar char="§"/>
            </a:pPr>
            <a:r>
              <a:rPr lang="en-US" sz="3200" dirty="0" smtClean="0"/>
              <a:t>Its efficiency levels have gone high</a:t>
            </a:r>
          </a:p>
          <a:p>
            <a:pPr>
              <a:buFont typeface="Wingdings" panose="05000000000000000000" pitchFamily="2" charset="2"/>
              <a:buChar char="§"/>
            </a:pPr>
            <a:r>
              <a:rPr lang="en-US" sz="3200" dirty="0" smtClean="0"/>
              <a:t>Improved o product assortment</a:t>
            </a:r>
          </a:p>
          <a:p>
            <a:pPr>
              <a:buFont typeface="Wingdings" panose="05000000000000000000" pitchFamily="2" charset="2"/>
              <a:buChar char="§"/>
            </a:pPr>
            <a:r>
              <a:rPr lang="en-US" sz="3200" dirty="0" smtClean="0"/>
              <a:t>Improved on personalized shopping</a:t>
            </a:r>
            <a:endParaRPr lang="en-US" sz="3200" dirty="0"/>
          </a:p>
        </p:txBody>
      </p:sp>
    </p:spTree>
    <p:extLst>
      <p:ext uri="{BB962C8B-B14F-4D97-AF65-F5344CB8AC3E}">
        <p14:creationId xmlns:p14="http://schemas.microsoft.com/office/powerpoint/2010/main" val="3109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Contingency if systems fails</a:t>
            </a:r>
            <a:endParaRPr lang="en-US" dirty="0"/>
          </a:p>
        </p:txBody>
      </p:sp>
      <p:sp>
        <p:nvSpPr>
          <p:cNvPr id="3" name="Content Placeholder 2"/>
          <p:cNvSpPr>
            <a:spLocks noGrp="1"/>
          </p:cNvSpPr>
          <p:nvPr>
            <p:ph idx="1"/>
          </p:nvPr>
        </p:nvSpPr>
        <p:spPr>
          <a:xfrm>
            <a:off x="1910786" y="1794387"/>
            <a:ext cx="8915400" cy="3777622"/>
          </a:xfrm>
        </p:spPr>
        <p:txBody>
          <a:bodyPr>
            <a:normAutofit/>
          </a:bodyPr>
          <a:lstStyle/>
          <a:p>
            <a:r>
              <a:rPr lang="en-US" sz="3200" dirty="0" smtClean="0"/>
              <a:t>In order to minimize the effects of an entire system collapse Walmart can use:</a:t>
            </a:r>
          </a:p>
          <a:p>
            <a:pPr>
              <a:buFont typeface="Wingdings" panose="05000000000000000000" pitchFamily="2" charset="2"/>
              <a:buChar char="Ø"/>
            </a:pPr>
            <a:r>
              <a:rPr lang="en-US" sz="3200" dirty="0" smtClean="0"/>
              <a:t>Use of standalone  computers equipped with backups</a:t>
            </a:r>
          </a:p>
          <a:p>
            <a:pPr>
              <a:buFont typeface="Wingdings" panose="05000000000000000000" pitchFamily="2" charset="2"/>
              <a:buChar char="Ø"/>
            </a:pPr>
            <a:r>
              <a:rPr lang="en-US" sz="3200" dirty="0" smtClean="0"/>
              <a:t>Use of alternative equipment's </a:t>
            </a:r>
          </a:p>
          <a:p>
            <a:pPr>
              <a:buFont typeface="Wingdings" panose="05000000000000000000" pitchFamily="2" charset="2"/>
              <a:buChar char="Ø"/>
            </a:pPr>
            <a:r>
              <a:rPr lang="en-US" sz="3200" dirty="0" smtClean="0"/>
              <a:t>Use of mirroring computer systems</a:t>
            </a:r>
            <a:endParaRPr lang="en-US" sz="3200" dirty="0"/>
          </a:p>
        </p:txBody>
      </p:sp>
    </p:spTree>
    <p:extLst>
      <p:ext uri="{BB962C8B-B14F-4D97-AF65-F5344CB8AC3E}">
        <p14:creationId xmlns:p14="http://schemas.microsoft.com/office/powerpoint/2010/main" val="913929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threat</a:t>
            </a:r>
            <a:endParaRPr lang="en-US" dirty="0"/>
          </a:p>
        </p:txBody>
      </p:sp>
      <p:sp>
        <p:nvSpPr>
          <p:cNvPr id="3" name="Content Placeholder 2"/>
          <p:cNvSpPr>
            <a:spLocks noGrp="1"/>
          </p:cNvSpPr>
          <p:nvPr>
            <p:ph idx="1"/>
          </p:nvPr>
        </p:nvSpPr>
        <p:spPr>
          <a:xfrm>
            <a:off x="1556825" y="1573161"/>
            <a:ext cx="8915400" cy="3777622"/>
          </a:xfrm>
        </p:spPr>
        <p:txBody>
          <a:bodyPr>
            <a:noAutofit/>
          </a:bodyPr>
          <a:lstStyle/>
          <a:p>
            <a:pPr marL="0" indent="0">
              <a:buNone/>
            </a:pPr>
            <a:r>
              <a:rPr lang="en-US" sz="3600" dirty="0" smtClean="0"/>
              <a:t>From Targets breach several security risks on Walmart's Systems were identified these include:</a:t>
            </a:r>
          </a:p>
          <a:p>
            <a:pPr>
              <a:buFont typeface="Wingdings" panose="05000000000000000000" pitchFamily="2" charset="2"/>
              <a:buChar char="ü"/>
            </a:pPr>
            <a:r>
              <a:rPr lang="en-US" sz="3600" dirty="0" smtClean="0"/>
              <a:t>Encryption of the key shouldn’t be stored with the data</a:t>
            </a:r>
          </a:p>
          <a:p>
            <a:pPr>
              <a:buFont typeface="Wingdings" panose="05000000000000000000" pitchFamily="2" charset="2"/>
              <a:buChar char="ü"/>
            </a:pPr>
            <a:r>
              <a:rPr lang="en-US" sz="3600" dirty="0" smtClean="0"/>
              <a:t>Overreliance on mandated checklists</a:t>
            </a:r>
          </a:p>
          <a:p>
            <a:pPr>
              <a:buFont typeface="Wingdings" panose="05000000000000000000" pitchFamily="2" charset="2"/>
              <a:buChar char="ü"/>
            </a:pPr>
            <a:r>
              <a:rPr lang="en-US" sz="3600" dirty="0" smtClean="0"/>
              <a:t>Lack of whitelisting applications o the POS</a:t>
            </a:r>
          </a:p>
          <a:p>
            <a:pPr marL="0" indent="0">
              <a:buNone/>
            </a:pPr>
            <a:endParaRPr lang="en-US" sz="3600" dirty="0"/>
          </a:p>
        </p:txBody>
      </p:sp>
    </p:spTree>
    <p:extLst>
      <p:ext uri="{BB962C8B-B14F-4D97-AF65-F5344CB8AC3E}">
        <p14:creationId xmlns:p14="http://schemas.microsoft.com/office/powerpoint/2010/main" val="1199737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concerns</a:t>
            </a:r>
            <a:endParaRPr lang="en-US" dirty="0"/>
          </a:p>
        </p:txBody>
      </p:sp>
      <p:sp>
        <p:nvSpPr>
          <p:cNvPr id="3" name="Content Placeholder 2"/>
          <p:cNvSpPr>
            <a:spLocks noGrp="1"/>
          </p:cNvSpPr>
          <p:nvPr>
            <p:ph idx="1"/>
          </p:nvPr>
        </p:nvSpPr>
        <p:spPr>
          <a:xfrm>
            <a:off x="1745151" y="1905000"/>
            <a:ext cx="8915400" cy="3777622"/>
          </a:xfrm>
        </p:spPr>
        <p:txBody>
          <a:bodyPr>
            <a:normAutofit fontScale="92500" lnSpcReduction="10000"/>
          </a:bodyPr>
          <a:lstStyle/>
          <a:p>
            <a:r>
              <a:rPr lang="en-US" dirty="0" smtClean="0"/>
              <a:t>Walmart systems have factored in the 5 principles of information systems:</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Notice/awareness (core principle)</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Choice/consent (core principle)</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Access/participation </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Security</a:t>
            </a:r>
          </a:p>
          <a:p>
            <a:pPr marL="971550" lvl="1" indent="-514350" defTabSz="914400">
              <a:lnSpc>
                <a:spcPct val="90000"/>
              </a:lnSpc>
              <a:spcBef>
                <a:spcPts val="600"/>
              </a:spcBef>
              <a:spcAft>
                <a:spcPts val="1800"/>
              </a:spcAft>
              <a:buClrTx/>
              <a:buFont typeface="Cambria" pitchFamily="-111" charset="0"/>
              <a:buAutoNum type="arabicPeriod"/>
            </a:pPr>
            <a:r>
              <a:rPr lang="en-US" sz="3200" dirty="0">
                <a:solidFill>
                  <a:schemeClr val="tx1">
                    <a:lumMod val="65000"/>
                    <a:lumOff val="35000"/>
                  </a:schemeClr>
                </a:solidFill>
                <a:latin typeface="Calibri" pitchFamily="34" charset="0"/>
              </a:rPr>
              <a:t>Enforcement</a:t>
            </a:r>
          </a:p>
          <a:p>
            <a:pPr>
              <a:buFont typeface="Wingdings" panose="05000000000000000000" pitchFamily="2" charset="2"/>
              <a:buChar char="§"/>
            </a:pPr>
            <a:endParaRPr lang="en-US" dirty="0" smtClean="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4261786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1542077" y="1543665"/>
            <a:ext cx="8915400" cy="4570532"/>
          </a:xfrm>
        </p:spPr>
        <p:txBody>
          <a:bodyPr>
            <a:noAutofit/>
          </a:bodyPr>
          <a:lstStyle/>
          <a:p>
            <a:r>
              <a:rPr lang="en-US" sz="2800" dirty="0" smtClean="0">
                <a:solidFill>
                  <a:srgbClr val="666666"/>
                </a:solidFill>
                <a:latin typeface="Source Code Pro"/>
              </a:rPr>
              <a:t>Walmart needs </a:t>
            </a:r>
            <a:r>
              <a:rPr lang="en-US" sz="2800" dirty="0">
                <a:solidFill>
                  <a:srgbClr val="666666"/>
                </a:solidFill>
                <a:latin typeface="Source Code Pro"/>
              </a:rPr>
              <a:t>to balance its use of technology and human interaction. </a:t>
            </a:r>
            <a:endParaRPr lang="en-US" sz="2800" dirty="0" smtClean="0">
              <a:solidFill>
                <a:srgbClr val="666666"/>
              </a:solidFill>
              <a:latin typeface="Source Code Pro"/>
            </a:endParaRPr>
          </a:p>
          <a:p>
            <a:r>
              <a:rPr lang="en-US" sz="2800" dirty="0" smtClean="0"/>
              <a:t>The store should adopt </a:t>
            </a:r>
            <a:r>
              <a:rPr lang="en-US" sz="2800" dirty="0"/>
              <a:t>a digital service that can be integrated to every physical </a:t>
            </a:r>
            <a:r>
              <a:rPr lang="en-US" sz="2800" dirty="0" smtClean="0"/>
              <a:t>store. </a:t>
            </a:r>
          </a:p>
          <a:p>
            <a:r>
              <a:rPr lang="en-US" sz="2800" dirty="0" smtClean="0"/>
              <a:t>An implementation of this </a:t>
            </a:r>
            <a:r>
              <a:rPr lang="en-US" sz="2800" dirty="0" smtClean="0"/>
              <a:t>:</a:t>
            </a:r>
            <a:endParaRPr lang="en-US" sz="2800" dirty="0" smtClean="0"/>
          </a:p>
          <a:p>
            <a:pPr>
              <a:buFont typeface="Wingdings" panose="05000000000000000000" pitchFamily="2" charset="2"/>
              <a:buChar char="ü"/>
            </a:pPr>
            <a:r>
              <a:rPr lang="en-US" sz="2800" dirty="0" smtClean="0"/>
              <a:t>Walmart will gain a competitive advantage</a:t>
            </a:r>
          </a:p>
          <a:p>
            <a:pPr>
              <a:buFont typeface="Wingdings" panose="05000000000000000000" pitchFamily="2" charset="2"/>
              <a:buChar char="ü"/>
            </a:pPr>
            <a:r>
              <a:rPr lang="en-US" sz="2800" dirty="0" smtClean="0"/>
              <a:t>The store will boost their customers relations</a:t>
            </a:r>
          </a:p>
          <a:p>
            <a:pPr>
              <a:buFont typeface="Wingdings" panose="05000000000000000000" pitchFamily="2" charset="2"/>
              <a:buChar char="ü"/>
            </a:pPr>
            <a:r>
              <a:rPr lang="en-US" sz="2800" dirty="0" smtClean="0"/>
              <a:t>There will be an increase in revenue</a:t>
            </a:r>
          </a:p>
          <a:p>
            <a:pPr>
              <a:buFont typeface="Wingdings" panose="05000000000000000000" pitchFamily="2" charset="2"/>
              <a:buChar char="q"/>
            </a:pPr>
            <a:endParaRPr lang="en-US" sz="2800" dirty="0"/>
          </a:p>
        </p:txBody>
      </p:sp>
    </p:spTree>
    <p:extLst>
      <p:ext uri="{BB962C8B-B14F-4D97-AF65-F5344CB8AC3E}">
        <p14:creationId xmlns:p14="http://schemas.microsoft.com/office/powerpoint/2010/main" val="3384823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a:t>
            </a:r>
            <a:endParaRPr lang="en-US" dirty="0"/>
          </a:p>
        </p:txBody>
      </p:sp>
      <p:sp>
        <p:nvSpPr>
          <p:cNvPr id="3" name="Content Placeholder 2"/>
          <p:cNvSpPr>
            <a:spLocks noGrp="1"/>
          </p:cNvSpPr>
          <p:nvPr>
            <p:ph idx="1"/>
          </p:nvPr>
        </p:nvSpPr>
        <p:spPr>
          <a:xfrm>
            <a:off x="1999503" y="1267012"/>
            <a:ext cx="8915400" cy="5120139"/>
          </a:xfrm>
        </p:spPr>
        <p:txBody>
          <a:bodyPr>
            <a:noAutofit/>
          </a:bodyPr>
          <a:lstStyle/>
          <a:p>
            <a:pPr marL="0" indent="0">
              <a:buNone/>
            </a:pPr>
            <a:r>
              <a:rPr lang="en-US" sz="2400" dirty="0" smtClean="0"/>
              <a:t>Wood</a:t>
            </a:r>
            <a:r>
              <a:rPr lang="en-US" sz="2400" dirty="0"/>
              <a:t>, R. C. (2017, June). Bringing large technology </a:t>
            </a:r>
            <a:r>
              <a:rPr lang="en-US" sz="2400" dirty="0" smtClean="0"/>
              <a:t>           	systems </a:t>
            </a:r>
            <a:r>
              <a:rPr lang="en-US" sz="2400" dirty="0"/>
              <a:t>to economic maturity. In Technology &amp; </a:t>
            </a:r>
            <a:r>
              <a:rPr lang="en-US" sz="2400" dirty="0" smtClean="0"/>
              <a:t>	Engineering </a:t>
            </a:r>
            <a:r>
              <a:rPr lang="en-US" sz="2400" dirty="0"/>
              <a:t>Management Conference (TEMSCON), </a:t>
            </a:r>
            <a:r>
              <a:rPr lang="en-US" sz="2400" dirty="0" smtClean="0"/>
              <a:t>	2017 </a:t>
            </a:r>
            <a:r>
              <a:rPr lang="en-US" sz="2400" dirty="0"/>
              <a:t>IEEE (pp. 432-436). IEEE</a:t>
            </a:r>
            <a:r>
              <a:rPr lang="en-US" sz="2400" dirty="0" smtClean="0"/>
              <a:t>.</a:t>
            </a:r>
          </a:p>
          <a:p>
            <a:pPr marL="0" indent="0">
              <a:buNone/>
            </a:pPr>
            <a:r>
              <a:rPr lang="en-US" sz="2400" dirty="0" err="1"/>
              <a:t>Hugos</a:t>
            </a:r>
            <a:r>
              <a:rPr lang="en-US" sz="2400" dirty="0"/>
              <a:t>, M. H. (2018). Essentials of supply chain </a:t>
            </a:r>
            <a:r>
              <a:rPr lang="en-US" sz="2400" dirty="0" smtClean="0"/>
              <a:t>	management</a:t>
            </a:r>
            <a:r>
              <a:rPr lang="en-US" sz="2400" dirty="0"/>
              <a:t>. John Wiley &amp; Sons</a:t>
            </a:r>
            <a:r>
              <a:rPr lang="en-US" sz="2400" dirty="0" smtClean="0"/>
              <a:t>.</a:t>
            </a:r>
          </a:p>
          <a:p>
            <a:pPr marL="0" indent="0">
              <a:buNone/>
            </a:pPr>
            <a:r>
              <a:rPr lang="en-US" sz="2400" dirty="0" err="1"/>
              <a:t>Pothukuchi</a:t>
            </a:r>
            <a:r>
              <a:rPr lang="en-US" sz="2400" dirty="0"/>
              <a:t>, H., Gonzalez, N., &amp; </a:t>
            </a:r>
            <a:r>
              <a:rPr lang="en-US" sz="2400" dirty="0" err="1"/>
              <a:t>Solera</a:t>
            </a:r>
            <a:r>
              <a:rPr lang="en-US" sz="2400" dirty="0"/>
              <a:t>, E. (2017). U.S. Patent </a:t>
            </a:r>
            <a:r>
              <a:rPr lang="en-US" sz="2400" dirty="0" smtClean="0"/>
              <a:t>	No</a:t>
            </a:r>
            <a:r>
              <a:rPr lang="en-US" sz="2400" dirty="0"/>
              <a:t>. 9,576,260. Washington, DC: U.S. Patent and </a:t>
            </a:r>
            <a:r>
              <a:rPr lang="en-US" sz="2400" dirty="0" smtClean="0"/>
              <a:t>	Trademark </a:t>
            </a:r>
            <a:r>
              <a:rPr lang="en-US" sz="2400" dirty="0"/>
              <a:t>Office</a:t>
            </a:r>
            <a:r>
              <a:rPr lang="en-US" sz="2400" dirty="0" smtClean="0"/>
              <a:t>.</a:t>
            </a:r>
          </a:p>
          <a:p>
            <a:pPr marL="0" indent="0">
              <a:buNone/>
            </a:pPr>
            <a:r>
              <a:rPr lang="en-US" sz="2400" dirty="0" err="1" smtClean="0"/>
              <a:t>Bassamboo</a:t>
            </a:r>
            <a:r>
              <a:rPr lang="en-US" sz="2400" dirty="0"/>
              <a:t>, A., Moreno, A., &amp; </a:t>
            </a:r>
            <a:r>
              <a:rPr lang="en-US" sz="2400" dirty="0" err="1"/>
              <a:t>Stamatopoulos</a:t>
            </a:r>
            <a:r>
              <a:rPr lang="en-US" sz="2400" dirty="0"/>
              <a:t>, I. (2018). </a:t>
            </a:r>
            <a:r>
              <a:rPr lang="en-US" sz="2400" dirty="0" smtClean="0"/>
              <a:t>	Inventory </a:t>
            </a:r>
            <a:r>
              <a:rPr lang="en-US" sz="2400" dirty="0"/>
              <a:t>auditing and replenishment using </a:t>
            </a:r>
            <a:r>
              <a:rPr lang="en-US" sz="2400" dirty="0" smtClean="0"/>
              <a:t>point-of-	sales </a:t>
            </a:r>
            <a:r>
              <a:rPr lang="en-US" sz="2400" dirty="0"/>
              <a:t>data. Available at SSRN 2515147</a:t>
            </a:r>
            <a:r>
              <a:rPr lang="en-US" sz="2400" dirty="0" smtClean="0"/>
              <a:t>.</a:t>
            </a:r>
          </a:p>
          <a:p>
            <a:pPr marL="0" indent="0">
              <a:buNone/>
            </a:pPr>
            <a:endParaRPr lang="en-US" sz="2400" dirty="0" smtClean="0"/>
          </a:p>
          <a:p>
            <a:endParaRPr lang="en-US" sz="2400" dirty="0"/>
          </a:p>
        </p:txBody>
      </p:sp>
    </p:spTree>
    <p:extLst>
      <p:ext uri="{BB962C8B-B14F-4D97-AF65-F5344CB8AC3E}">
        <p14:creationId xmlns:p14="http://schemas.microsoft.com/office/powerpoint/2010/main" val="1952270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a:t>
            </a:r>
            <a:endParaRPr lang="en-US" dirty="0"/>
          </a:p>
        </p:txBody>
      </p:sp>
      <p:sp>
        <p:nvSpPr>
          <p:cNvPr id="3" name="Content Placeholder 2"/>
          <p:cNvSpPr>
            <a:spLocks noGrp="1"/>
          </p:cNvSpPr>
          <p:nvPr>
            <p:ph idx="1"/>
          </p:nvPr>
        </p:nvSpPr>
        <p:spPr>
          <a:xfrm>
            <a:off x="2043521" y="1264555"/>
            <a:ext cx="8915400" cy="4617630"/>
          </a:xfrm>
        </p:spPr>
        <p:txBody>
          <a:bodyPr>
            <a:noAutofit/>
          </a:bodyPr>
          <a:lstStyle/>
          <a:p>
            <a:pPr marL="0" indent="0">
              <a:buNone/>
            </a:pPr>
            <a:r>
              <a:rPr lang="en-US" sz="2400" dirty="0"/>
              <a:t>Kim, Y., &amp; Peterson, R. A. (2017). A Meta-analysis of Online </a:t>
            </a:r>
            <a:r>
              <a:rPr lang="en-US" sz="2400" dirty="0" smtClean="0"/>
              <a:t>	Trust </a:t>
            </a:r>
            <a:r>
              <a:rPr lang="en-US" sz="2400" dirty="0"/>
              <a:t>Relationships in E-commerce. Journal of Interactive </a:t>
            </a:r>
            <a:r>
              <a:rPr lang="en-US" sz="2400" dirty="0" smtClean="0"/>
              <a:t>	Marketing</a:t>
            </a:r>
            <a:r>
              <a:rPr lang="en-US" sz="2400" dirty="0"/>
              <a:t>, 38, 44-54</a:t>
            </a:r>
            <a:r>
              <a:rPr lang="en-US" sz="2400" dirty="0" smtClean="0"/>
              <a:t>.</a:t>
            </a:r>
          </a:p>
          <a:p>
            <a:pPr marL="0" indent="0">
              <a:buNone/>
            </a:pPr>
            <a:r>
              <a:rPr lang="en-US" sz="2400" dirty="0" err="1"/>
              <a:t>Nilsen</a:t>
            </a:r>
            <a:r>
              <a:rPr lang="en-US" sz="2400" dirty="0"/>
              <a:t>, R., Levy, Y., Terrell, S., &amp; Beyer, D. (2017). A </a:t>
            </a:r>
            <a:r>
              <a:rPr lang="en-US" sz="2400" dirty="0" smtClean="0"/>
              <a:t>	Developmental </a:t>
            </a:r>
            <a:r>
              <a:rPr lang="en-US" sz="2400" dirty="0"/>
              <a:t>Study on Assessing the Cybersecurity </a:t>
            </a:r>
            <a:r>
              <a:rPr lang="en-US" sz="2400" dirty="0" smtClean="0"/>
              <a:t>	Competency </a:t>
            </a:r>
            <a:r>
              <a:rPr lang="en-US" sz="2400" dirty="0"/>
              <a:t>of Organizational Information System </a:t>
            </a:r>
            <a:r>
              <a:rPr lang="en-US" sz="2400" dirty="0" smtClean="0"/>
              <a:t>	Users</a:t>
            </a:r>
            <a:r>
              <a:rPr lang="en-US" sz="2400" dirty="0" smtClean="0"/>
              <a:t>.</a:t>
            </a:r>
          </a:p>
          <a:p>
            <a:pPr marL="0" indent="0">
              <a:buNone/>
            </a:pPr>
            <a:r>
              <a:rPr lang="en-US" sz="2400" dirty="0"/>
              <a:t>Hofmann, E. (2017). Big data and supply chain decisions: </a:t>
            </a:r>
            <a:r>
              <a:rPr lang="en-US" sz="2400" dirty="0" smtClean="0"/>
              <a:t>	the </a:t>
            </a:r>
            <a:r>
              <a:rPr lang="en-US" sz="2400" dirty="0"/>
              <a:t>impact of volume, variety and velocity properties </a:t>
            </a:r>
            <a:r>
              <a:rPr lang="en-US" sz="2400" dirty="0" smtClean="0"/>
              <a:t>	on </a:t>
            </a:r>
            <a:r>
              <a:rPr lang="en-US" sz="2400" dirty="0"/>
              <a:t>the bullwhip effect. International Journal of </a:t>
            </a:r>
            <a:r>
              <a:rPr lang="en-US" sz="2400" dirty="0" smtClean="0"/>
              <a:t>	Production </a:t>
            </a:r>
            <a:r>
              <a:rPr lang="en-US" sz="2400" dirty="0"/>
              <a:t>Research, 55(17), 5108-5126.</a:t>
            </a:r>
          </a:p>
          <a:p>
            <a:endParaRPr lang="en-US" sz="2400" dirty="0"/>
          </a:p>
        </p:txBody>
      </p:sp>
    </p:spTree>
    <p:extLst>
      <p:ext uri="{BB962C8B-B14F-4D97-AF65-F5344CB8AC3E}">
        <p14:creationId xmlns:p14="http://schemas.microsoft.com/office/powerpoint/2010/main" val="221432320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214</TotalTime>
  <Words>1138</Words>
  <Application>Microsoft Office PowerPoint</Application>
  <PresentationFormat>Widescreen</PresentationFormat>
  <Paragraphs>113</Paragraphs>
  <Slides>15</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Cambria</vt:lpstr>
      <vt:lpstr>Century Gothic</vt:lpstr>
      <vt:lpstr>Source Code Pro</vt:lpstr>
      <vt:lpstr>Times New Roman</vt:lpstr>
      <vt:lpstr>Wingdings</vt:lpstr>
      <vt:lpstr>Wingdings 3</vt:lpstr>
      <vt:lpstr>Wisp</vt:lpstr>
      <vt:lpstr>PowerPoint Presentation</vt:lpstr>
      <vt:lpstr>PowerPoint Presentation</vt:lpstr>
      <vt:lpstr>Information Systems at Walmart</vt:lpstr>
      <vt:lpstr>Customer Relationship Management </vt:lpstr>
      <vt:lpstr>Supply Chain Management</vt:lpstr>
      <vt:lpstr>Electronic Data Exchange System</vt:lpstr>
      <vt:lpstr>Point of Sale Systems</vt:lpstr>
      <vt:lpstr>Advantages of Information Systems</vt:lpstr>
      <vt:lpstr>Con’t</vt:lpstr>
      <vt:lpstr>Contingency if systems fails</vt:lpstr>
      <vt:lpstr>Security threat</vt:lpstr>
      <vt:lpstr>Ethical concerns</vt:lpstr>
      <vt:lpstr>Recommendations</vt:lpstr>
      <vt:lpstr>Reference</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OTOTO</dc:creator>
  <cp:lastModifiedBy>Rose</cp:lastModifiedBy>
  <cp:revision>23</cp:revision>
  <dcterms:created xsi:type="dcterms:W3CDTF">2018-12-11T17:18:37Z</dcterms:created>
  <dcterms:modified xsi:type="dcterms:W3CDTF">2018-12-12T06:51:18Z</dcterms:modified>
</cp:coreProperties>
</file>